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ompt Heavy" charset="1" panose="00000A00000000000000"/>
      <p:regular r:id="rId15"/>
    </p:embeddedFont>
    <p:embeddedFont>
      <p:font typeface="Montserrat Ultra-Bold" charset="1" panose="00000900000000000000"/>
      <p:regular r:id="rId16"/>
    </p:embeddedFont>
    <p:embeddedFont>
      <p:font typeface="Aileron Bold" charset="1" panose="00000800000000000000"/>
      <p:regular r:id="rId17"/>
    </p:embeddedFont>
    <p:embeddedFont>
      <p:font typeface="Montserrat Heavy" charset="1" panose="00000A00000000000000"/>
      <p:regular r:id="rId18"/>
    </p:embeddedFont>
    <p:embeddedFont>
      <p:font typeface="Aileron Heavy" charset="1" panose="00000A00000000000000"/>
      <p:regular r:id="rId19"/>
    </p:embeddedFont>
    <p:embeddedFont>
      <p:font typeface="Aileron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6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7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jpe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12062" y="1028700"/>
            <a:ext cx="4947238" cy="691029"/>
            <a:chOff x="0" y="0"/>
            <a:chExt cx="1302976" cy="1819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2976" cy="181999"/>
            </a:xfrm>
            <a:custGeom>
              <a:avLst/>
              <a:gdLst/>
              <a:ahLst/>
              <a:cxnLst/>
              <a:rect r="r" b="b" t="t" l="l"/>
              <a:pathLst>
                <a:path h="181999" w="1302976">
                  <a:moveTo>
                    <a:pt x="79810" y="0"/>
                  </a:moveTo>
                  <a:lnTo>
                    <a:pt x="1223166" y="0"/>
                  </a:lnTo>
                  <a:cubicBezTo>
                    <a:pt x="1267244" y="0"/>
                    <a:pt x="1302976" y="35732"/>
                    <a:pt x="1302976" y="79810"/>
                  </a:cubicBezTo>
                  <a:lnTo>
                    <a:pt x="1302976" y="102190"/>
                  </a:lnTo>
                  <a:cubicBezTo>
                    <a:pt x="1302976" y="146267"/>
                    <a:pt x="1267244" y="181999"/>
                    <a:pt x="1223166" y="181999"/>
                  </a:cubicBezTo>
                  <a:lnTo>
                    <a:pt x="79810" y="181999"/>
                  </a:lnTo>
                  <a:cubicBezTo>
                    <a:pt x="35732" y="181999"/>
                    <a:pt x="0" y="146267"/>
                    <a:pt x="0" y="102190"/>
                  </a:cubicBezTo>
                  <a:lnTo>
                    <a:pt x="0" y="79810"/>
                  </a:lnTo>
                  <a:cubicBezTo>
                    <a:pt x="0" y="35732"/>
                    <a:pt x="35732" y="0"/>
                    <a:pt x="79810" y="0"/>
                  </a:cubicBezTo>
                  <a:close/>
                </a:path>
              </a:pathLst>
            </a:custGeom>
            <a:solidFill>
              <a:srgbClr val="38674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02976" cy="229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97776" y="1028700"/>
            <a:ext cx="13530987" cy="8229600"/>
            <a:chOff x="0" y="0"/>
            <a:chExt cx="3563717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637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3563717">
                  <a:moveTo>
                    <a:pt x="57216" y="0"/>
                  </a:moveTo>
                  <a:lnTo>
                    <a:pt x="3506501" y="0"/>
                  </a:lnTo>
                  <a:cubicBezTo>
                    <a:pt x="3521675" y="0"/>
                    <a:pt x="3536229" y="6028"/>
                    <a:pt x="3546959" y="16758"/>
                  </a:cubicBezTo>
                  <a:cubicBezTo>
                    <a:pt x="3557689" y="27488"/>
                    <a:pt x="3563717" y="42042"/>
                    <a:pt x="3563717" y="57216"/>
                  </a:cubicBezTo>
                  <a:lnTo>
                    <a:pt x="3563717" y="2110250"/>
                  </a:lnTo>
                  <a:cubicBezTo>
                    <a:pt x="3563717" y="2141850"/>
                    <a:pt x="3538100" y="2167467"/>
                    <a:pt x="3506501" y="2167467"/>
                  </a:cubicBezTo>
                  <a:lnTo>
                    <a:pt x="57216" y="2167467"/>
                  </a:lnTo>
                  <a:cubicBezTo>
                    <a:pt x="42042" y="2167467"/>
                    <a:pt x="27488" y="2161439"/>
                    <a:pt x="16758" y="2150708"/>
                  </a:cubicBezTo>
                  <a:cubicBezTo>
                    <a:pt x="6028" y="2139978"/>
                    <a:pt x="0" y="2125425"/>
                    <a:pt x="0" y="2110250"/>
                  </a:cubicBezTo>
                  <a:lnTo>
                    <a:pt x="0" y="57216"/>
                  </a:lnTo>
                  <a:cubicBezTo>
                    <a:pt x="0" y="42042"/>
                    <a:pt x="6028" y="27488"/>
                    <a:pt x="16758" y="16758"/>
                  </a:cubicBezTo>
                  <a:cubicBezTo>
                    <a:pt x="27488" y="6028"/>
                    <a:pt x="42042" y="0"/>
                    <a:pt x="57216" y="0"/>
                  </a:cubicBezTo>
                  <a:close/>
                </a:path>
              </a:pathLst>
            </a:custGeom>
            <a:solidFill>
              <a:srgbClr val="1932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63717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23634" y="2352127"/>
            <a:ext cx="3435666" cy="3435666"/>
          </a:xfrm>
          <a:custGeom>
            <a:avLst/>
            <a:gdLst/>
            <a:ahLst/>
            <a:cxnLst/>
            <a:rect r="r" b="b" t="t" l="l"/>
            <a:pathLst>
              <a:path h="3435666" w="3435666">
                <a:moveTo>
                  <a:pt x="0" y="0"/>
                </a:moveTo>
                <a:lnTo>
                  <a:pt x="3435666" y="0"/>
                </a:lnTo>
                <a:lnTo>
                  <a:pt x="3435666" y="3435665"/>
                </a:lnTo>
                <a:lnTo>
                  <a:pt x="0" y="343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649663" y="1028700"/>
            <a:ext cx="8229600" cy="82296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225" y="0"/>
              <a:ext cx="351795" cy="406400"/>
            </a:xfrm>
            <a:custGeom>
              <a:avLst/>
              <a:gdLst/>
              <a:ahLst/>
              <a:cxnLst/>
              <a:rect r="r" b="b" t="t" l="l"/>
              <a:pathLst>
                <a:path h="406400" w="351795">
                  <a:moveTo>
                    <a:pt x="25219" y="0"/>
                  </a:moveTo>
                  <a:lnTo>
                    <a:pt x="115531" y="0"/>
                  </a:lnTo>
                  <a:cubicBezTo>
                    <a:pt x="151671" y="0"/>
                    <a:pt x="186332" y="14357"/>
                    <a:pt x="211887" y="39912"/>
                  </a:cubicBezTo>
                  <a:lnTo>
                    <a:pt x="335263" y="163288"/>
                  </a:lnTo>
                  <a:cubicBezTo>
                    <a:pt x="345848" y="173873"/>
                    <a:pt x="351795" y="188230"/>
                    <a:pt x="351795" y="203200"/>
                  </a:cubicBezTo>
                  <a:cubicBezTo>
                    <a:pt x="351795" y="218170"/>
                    <a:pt x="345848" y="232527"/>
                    <a:pt x="335263" y="243112"/>
                  </a:cubicBezTo>
                  <a:lnTo>
                    <a:pt x="211887" y="366488"/>
                  </a:lnTo>
                  <a:cubicBezTo>
                    <a:pt x="186332" y="392043"/>
                    <a:pt x="151671" y="406400"/>
                    <a:pt x="115531" y="406400"/>
                  </a:cubicBezTo>
                  <a:lnTo>
                    <a:pt x="25219" y="406400"/>
                  </a:lnTo>
                  <a:cubicBezTo>
                    <a:pt x="15763" y="406400"/>
                    <a:pt x="7238" y="400704"/>
                    <a:pt x="3619" y="391967"/>
                  </a:cubicBezTo>
                  <a:cubicBezTo>
                    <a:pt x="0" y="383231"/>
                    <a:pt x="2001" y="373174"/>
                    <a:pt x="8687" y="366488"/>
                  </a:cubicBezTo>
                  <a:lnTo>
                    <a:pt x="132063" y="243112"/>
                  </a:lnTo>
                  <a:cubicBezTo>
                    <a:pt x="142648" y="232527"/>
                    <a:pt x="148595" y="218170"/>
                    <a:pt x="148595" y="203200"/>
                  </a:cubicBezTo>
                  <a:cubicBezTo>
                    <a:pt x="148595" y="188230"/>
                    <a:pt x="142648" y="173873"/>
                    <a:pt x="132063" y="163288"/>
                  </a:cubicBezTo>
                  <a:lnTo>
                    <a:pt x="8687" y="39912"/>
                  </a:lnTo>
                  <a:cubicBezTo>
                    <a:pt x="2001" y="33226"/>
                    <a:pt x="0" y="23169"/>
                    <a:pt x="3619" y="14433"/>
                  </a:cubicBezTo>
                  <a:cubicBezTo>
                    <a:pt x="7238" y="5696"/>
                    <a:pt x="15763" y="0"/>
                    <a:pt x="25219" y="0"/>
                  </a:cubicBezTo>
                  <a:close/>
                </a:path>
              </a:pathLst>
            </a:custGeom>
            <a:blipFill>
              <a:blip r:embed="rId5"/>
              <a:stretch>
                <a:fillRect l="-38682" t="0" r="-3660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27110" y="5143500"/>
            <a:ext cx="4132190" cy="4114800"/>
            <a:chOff x="0" y="0"/>
            <a:chExt cx="6376837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50969" y="348987"/>
              <a:ext cx="6121245" cy="6096390"/>
            </a:xfrm>
            <a:custGeom>
              <a:avLst/>
              <a:gdLst/>
              <a:ahLst/>
              <a:cxnLst/>
              <a:rect r="r" b="b" t="t" l="l"/>
              <a:pathLst>
                <a:path h="6096390" w="6121245">
                  <a:moveTo>
                    <a:pt x="5550827" y="123723"/>
                  </a:moveTo>
                  <a:lnTo>
                    <a:pt x="124072" y="5528303"/>
                  </a:lnTo>
                  <a:cubicBezTo>
                    <a:pt x="28697" y="5623288"/>
                    <a:pt x="0" y="5766408"/>
                    <a:pt x="51384" y="5890820"/>
                  </a:cubicBezTo>
                  <a:cubicBezTo>
                    <a:pt x="102768" y="6015233"/>
                    <a:pt x="224095" y="6096390"/>
                    <a:pt x="358701" y="6096390"/>
                  </a:cubicBezTo>
                  <a:lnTo>
                    <a:pt x="5316198" y="6096390"/>
                  </a:lnTo>
                  <a:cubicBezTo>
                    <a:pt x="5529710" y="6096390"/>
                    <a:pt x="5734477" y="6011573"/>
                    <a:pt x="5885452" y="5860598"/>
                  </a:cubicBezTo>
                  <a:cubicBezTo>
                    <a:pt x="6036428" y="5709622"/>
                    <a:pt x="6121245" y="5504855"/>
                    <a:pt x="6121245" y="5291344"/>
                  </a:cubicBezTo>
                  <a:lnTo>
                    <a:pt x="6121245" y="360683"/>
                  </a:lnTo>
                  <a:cubicBezTo>
                    <a:pt x="6121245" y="225544"/>
                    <a:pt x="6039912" y="103687"/>
                    <a:pt x="5915114" y="51843"/>
                  </a:cubicBezTo>
                  <a:cubicBezTo>
                    <a:pt x="5790315" y="0"/>
                    <a:pt x="5646579" y="28362"/>
                    <a:pt x="5550827" y="123723"/>
                  </a:cubicBezTo>
                  <a:close/>
                </a:path>
              </a:pathLst>
            </a:custGeom>
            <a:blipFill>
              <a:blip r:embed="rId6"/>
              <a:stretch>
                <a:fillRect l="-24629" t="32" r="-24662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856658" y="2368937"/>
            <a:ext cx="1201826" cy="179181"/>
          </a:xfrm>
          <a:custGeom>
            <a:avLst/>
            <a:gdLst/>
            <a:ahLst/>
            <a:cxnLst/>
            <a:rect r="r" b="b" t="t" l="l"/>
            <a:pathLst>
              <a:path h="179181" w="1201826">
                <a:moveTo>
                  <a:pt x="0" y="0"/>
                </a:moveTo>
                <a:lnTo>
                  <a:pt x="1201826" y="0"/>
                </a:lnTo>
                <a:lnTo>
                  <a:pt x="1201826" y="179181"/>
                </a:lnTo>
                <a:lnTo>
                  <a:pt x="0" y="17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04258" y="3057824"/>
            <a:ext cx="7620963" cy="262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4"/>
              </a:lnSpc>
            </a:pPr>
            <a:r>
              <a:rPr lang="en-US" sz="9699" b="true">
                <a:solidFill>
                  <a:srgbClr val="FCFFFB"/>
                </a:solidFill>
                <a:latin typeface="Prompt Heavy"/>
                <a:ea typeface="Prompt Heavy"/>
                <a:cs typeface="Prompt Heavy"/>
                <a:sym typeface="Prompt Heavy"/>
              </a:rPr>
              <a:t>TECH</a:t>
            </a:r>
          </a:p>
          <a:p>
            <a:pPr algn="l">
              <a:lnSpc>
                <a:spcPts val="10184"/>
              </a:lnSpc>
            </a:pPr>
            <a:r>
              <a:rPr lang="en-US" sz="9699" b="true">
                <a:solidFill>
                  <a:srgbClr val="FCFFFB"/>
                </a:solidFill>
                <a:latin typeface="Prompt Heavy"/>
                <a:ea typeface="Prompt Heavy"/>
                <a:cs typeface="Prompt Heavy"/>
                <a:sym typeface="Prompt Heavy"/>
              </a:rPr>
              <a:t>GREEN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4258" y="5917337"/>
            <a:ext cx="7529432" cy="14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4"/>
              </a:lnSpc>
            </a:pPr>
            <a:r>
              <a:rPr lang="en-US" sz="4700" b="true">
                <a:solidFill>
                  <a:srgbClr val="B4CA9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Leaf, a Calculadora de Carbono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131438" y="3130438"/>
            <a:ext cx="7156562" cy="7156562"/>
          </a:xfrm>
          <a:custGeom>
            <a:avLst/>
            <a:gdLst/>
            <a:ahLst/>
            <a:cxnLst/>
            <a:rect r="r" b="b" t="t" l="l"/>
            <a:pathLst>
              <a:path h="7156562" w="7156562">
                <a:moveTo>
                  <a:pt x="0" y="7156562"/>
                </a:moveTo>
                <a:lnTo>
                  <a:pt x="7156562" y="7156562"/>
                </a:lnTo>
                <a:lnTo>
                  <a:pt x="7156562" y="0"/>
                </a:lnTo>
                <a:lnTo>
                  <a:pt x="0" y="0"/>
                </a:lnTo>
                <a:lnTo>
                  <a:pt x="0" y="715656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544038" y="3831635"/>
            <a:ext cx="6331362" cy="5421382"/>
            <a:chOff x="0" y="0"/>
            <a:chExt cx="949229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229" cy="812800"/>
            </a:xfrm>
            <a:custGeom>
              <a:avLst/>
              <a:gdLst/>
              <a:ahLst/>
              <a:cxnLst/>
              <a:rect r="r" b="b" t="t" l="l"/>
              <a:pathLst>
                <a:path h="812800" w="949229">
                  <a:moveTo>
                    <a:pt x="474614" y="0"/>
                  </a:moveTo>
                  <a:cubicBezTo>
                    <a:pt x="212492" y="0"/>
                    <a:pt x="0" y="181951"/>
                    <a:pt x="0" y="406400"/>
                  </a:cubicBezTo>
                  <a:cubicBezTo>
                    <a:pt x="0" y="630849"/>
                    <a:pt x="212492" y="812800"/>
                    <a:pt x="474614" y="812800"/>
                  </a:cubicBezTo>
                  <a:cubicBezTo>
                    <a:pt x="736737" y="812800"/>
                    <a:pt x="949229" y="630849"/>
                    <a:pt x="949229" y="406400"/>
                  </a:cubicBezTo>
                  <a:cubicBezTo>
                    <a:pt x="949229" y="181951"/>
                    <a:pt x="736737" y="0"/>
                    <a:pt x="474614" y="0"/>
                  </a:cubicBezTo>
                  <a:close/>
                </a:path>
              </a:pathLst>
            </a:custGeom>
            <a:blipFill>
              <a:blip r:embed="rId5"/>
              <a:stretch>
                <a:fillRect l="-4852" t="0" r="-485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02948" y="0"/>
            <a:ext cx="3528154" cy="1764077"/>
          </a:xfrm>
          <a:custGeom>
            <a:avLst/>
            <a:gdLst/>
            <a:ahLst/>
            <a:cxnLst/>
            <a:rect r="r" b="b" t="t" l="l"/>
            <a:pathLst>
              <a:path h="1764077" w="3528154">
                <a:moveTo>
                  <a:pt x="0" y="0"/>
                </a:moveTo>
                <a:lnTo>
                  <a:pt x="3528155" y="0"/>
                </a:lnTo>
                <a:lnTo>
                  <a:pt x="3528155" y="1764077"/>
                </a:lnTo>
                <a:lnTo>
                  <a:pt x="0" y="1764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364896"/>
            <a:ext cx="8902403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C3D3AE"/>
                </a:solidFill>
                <a:latin typeface="Aileron Bold"/>
                <a:ea typeface="Aileron Bold"/>
                <a:cs typeface="Aileron Bold"/>
                <a:sym typeface="Aileron Bold"/>
              </a:rPr>
              <a:t>O nome TechGreen representa a fusão entre tecnologia (Tech) e sustentabilidade (Green). A proposta é desenvolver soluções inovadoras que aliam o avanço tecnológico à preservação ambiental, promovendo eficiência energética, redução de resíduos e práticas ecológicas. Esse conceito reforça a importância da tecnologia como aliada na construção de um futuro mais sustentável.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1100" y="2156209"/>
            <a:ext cx="1763393" cy="262906"/>
          </a:xfrm>
          <a:custGeom>
            <a:avLst/>
            <a:gdLst/>
            <a:ahLst/>
            <a:cxnLst/>
            <a:rect r="r" b="b" t="t" l="l"/>
            <a:pathLst>
              <a:path h="262906" w="1763393">
                <a:moveTo>
                  <a:pt x="0" y="0"/>
                </a:moveTo>
                <a:lnTo>
                  <a:pt x="1763393" y="0"/>
                </a:lnTo>
                <a:lnTo>
                  <a:pt x="1763393" y="262906"/>
                </a:lnTo>
                <a:lnTo>
                  <a:pt x="0" y="262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605951"/>
            <a:ext cx="2179052" cy="647066"/>
          </a:xfrm>
          <a:custGeom>
            <a:avLst/>
            <a:gdLst/>
            <a:ahLst/>
            <a:cxnLst/>
            <a:rect r="r" b="b" t="t" l="l"/>
            <a:pathLst>
              <a:path h="647066" w="2179052">
                <a:moveTo>
                  <a:pt x="0" y="0"/>
                </a:moveTo>
                <a:lnTo>
                  <a:pt x="2179052" y="0"/>
                </a:lnTo>
                <a:lnTo>
                  <a:pt x="2179052" y="647066"/>
                </a:lnTo>
                <a:lnTo>
                  <a:pt x="0" y="647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3078945"/>
            <a:ext cx="9763339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9"/>
              </a:lnSpc>
            </a:pPr>
            <a:r>
              <a:rPr lang="en-US" sz="6499" b="true">
                <a:solidFill>
                  <a:srgbClr val="FCFFF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Porque TECHGREEN?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6359" y="7839130"/>
            <a:ext cx="18288000" cy="2238362"/>
            <a:chOff x="0" y="0"/>
            <a:chExt cx="4816593" cy="589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89527"/>
            </a:xfrm>
            <a:custGeom>
              <a:avLst/>
              <a:gdLst/>
              <a:ahLst/>
              <a:cxnLst/>
              <a:rect r="r" b="b" t="t" l="l"/>
              <a:pathLst>
                <a:path h="5895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9527"/>
                  </a:lnTo>
                  <a:lnTo>
                    <a:pt x="0" y="589527"/>
                  </a:ln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637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0076" y="8611234"/>
            <a:ext cx="2179052" cy="647066"/>
          </a:xfrm>
          <a:custGeom>
            <a:avLst/>
            <a:gdLst/>
            <a:ahLst/>
            <a:cxnLst/>
            <a:rect r="r" b="b" t="t" l="l"/>
            <a:pathLst>
              <a:path h="647066" w="2179052">
                <a:moveTo>
                  <a:pt x="0" y="0"/>
                </a:moveTo>
                <a:lnTo>
                  <a:pt x="2179052" y="0"/>
                </a:lnTo>
                <a:lnTo>
                  <a:pt x="2179052" y="647066"/>
                </a:lnTo>
                <a:lnTo>
                  <a:pt x="0" y="64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381249" y="525335"/>
            <a:ext cx="10527624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9"/>
              </a:lnSpc>
              <a:spcBef>
                <a:spcPct val="0"/>
              </a:spcBef>
            </a:pPr>
            <a:r>
              <a:rPr lang="en-US" b="true" sz="5499">
                <a:solidFill>
                  <a:srgbClr val="FCFFF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Visões, Valores e Missões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55327" y="1949640"/>
            <a:ext cx="5562015" cy="3294956"/>
            <a:chOff x="0" y="0"/>
            <a:chExt cx="1464893" cy="8678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4893" cy="867807"/>
            </a:xfrm>
            <a:custGeom>
              <a:avLst/>
              <a:gdLst/>
              <a:ahLst/>
              <a:cxnLst/>
              <a:rect r="r" b="b" t="t" l="l"/>
              <a:pathLst>
                <a:path h="867807" w="1464893">
                  <a:moveTo>
                    <a:pt x="59853" y="0"/>
                  </a:moveTo>
                  <a:lnTo>
                    <a:pt x="1405040" y="0"/>
                  </a:lnTo>
                  <a:cubicBezTo>
                    <a:pt x="1420914" y="0"/>
                    <a:pt x="1436138" y="6306"/>
                    <a:pt x="1447362" y="17530"/>
                  </a:cubicBezTo>
                  <a:cubicBezTo>
                    <a:pt x="1458587" y="28755"/>
                    <a:pt x="1464893" y="43979"/>
                    <a:pt x="1464893" y="59853"/>
                  </a:cubicBezTo>
                  <a:lnTo>
                    <a:pt x="1464893" y="807954"/>
                  </a:lnTo>
                  <a:cubicBezTo>
                    <a:pt x="1464893" y="841010"/>
                    <a:pt x="1438096" y="867807"/>
                    <a:pt x="1405040" y="867807"/>
                  </a:cubicBezTo>
                  <a:lnTo>
                    <a:pt x="59853" y="867807"/>
                  </a:lnTo>
                  <a:cubicBezTo>
                    <a:pt x="26797" y="867807"/>
                    <a:pt x="0" y="841010"/>
                    <a:pt x="0" y="807954"/>
                  </a:cubicBezTo>
                  <a:lnTo>
                    <a:pt x="0" y="59853"/>
                  </a:lnTo>
                  <a:cubicBezTo>
                    <a:pt x="0" y="26797"/>
                    <a:pt x="26797" y="0"/>
                    <a:pt x="59853" y="0"/>
                  </a:cubicBezTo>
                  <a:close/>
                </a:path>
              </a:pathLst>
            </a:custGeom>
            <a:solidFill>
              <a:srgbClr val="1E443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64893" cy="91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55327" y="1993014"/>
            <a:ext cx="5486184" cy="1189985"/>
            <a:chOff x="0" y="0"/>
            <a:chExt cx="1444921" cy="3134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4921" cy="313412"/>
            </a:xfrm>
            <a:custGeom>
              <a:avLst/>
              <a:gdLst/>
              <a:ahLst/>
              <a:cxnLst/>
              <a:rect r="r" b="b" t="t" l="l"/>
              <a:pathLst>
                <a:path h="313412" w="1444921">
                  <a:moveTo>
                    <a:pt x="141117" y="0"/>
                  </a:moveTo>
                  <a:lnTo>
                    <a:pt x="1303804" y="0"/>
                  </a:lnTo>
                  <a:cubicBezTo>
                    <a:pt x="1381741" y="0"/>
                    <a:pt x="1444921" y="63180"/>
                    <a:pt x="1444921" y="141117"/>
                  </a:cubicBezTo>
                  <a:lnTo>
                    <a:pt x="1444921" y="172295"/>
                  </a:lnTo>
                  <a:cubicBezTo>
                    <a:pt x="1444921" y="250232"/>
                    <a:pt x="1381741" y="313412"/>
                    <a:pt x="1303804" y="313412"/>
                  </a:cubicBezTo>
                  <a:lnTo>
                    <a:pt x="141117" y="313412"/>
                  </a:lnTo>
                  <a:cubicBezTo>
                    <a:pt x="63180" y="313412"/>
                    <a:pt x="0" y="250232"/>
                    <a:pt x="0" y="172295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4277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44921" cy="361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618483" y="2292773"/>
            <a:ext cx="5035705" cy="70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4195" b="true">
                <a:solidFill>
                  <a:srgbClr val="EFFFDA"/>
                </a:solidFill>
                <a:latin typeface="Aileron Heavy"/>
                <a:ea typeface="Aileron Heavy"/>
                <a:cs typeface="Aileron Heavy"/>
                <a:sym typeface="Aileron Heavy"/>
              </a:rPr>
              <a:t>Valores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16949" y="3125849"/>
            <a:ext cx="3363467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true">
                <a:solidFill>
                  <a:srgbClr val="B4CA96"/>
                </a:solidFill>
                <a:latin typeface="Aileron Bold"/>
                <a:ea typeface="Aileron Bold"/>
                <a:cs typeface="Aileron Bold"/>
                <a:sym typeface="Aileron Bold"/>
              </a:rPr>
              <a:t>Conscientizar </a:t>
            </a:r>
          </a:p>
          <a:p>
            <a:pPr algn="just">
              <a:lnSpc>
                <a:spcPts val="3640"/>
              </a:lnSpc>
            </a:pPr>
            <a:r>
              <a:rPr lang="en-US" sz="2600" b="true">
                <a:solidFill>
                  <a:srgbClr val="B4CA96"/>
                </a:solidFill>
                <a:latin typeface="Aileron Bold"/>
                <a:ea typeface="Aileron Bold"/>
                <a:cs typeface="Aileron Bold"/>
                <a:sym typeface="Aileron Bold"/>
              </a:rPr>
              <a:t>Educar </a:t>
            </a:r>
          </a:p>
          <a:p>
            <a:pPr algn="just">
              <a:lnSpc>
                <a:spcPts val="3640"/>
              </a:lnSpc>
            </a:pPr>
            <a:r>
              <a:rPr lang="en-US" sz="2600" b="true">
                <a:solidFill>
                  <a:srgbClr val="B4CA96"/>
                </a:solidFill>
                <a:latin typeface="Aileron Bold"/>
                <a:ea typeface="Aileron Bold"/>
                <a:cs typeface="Aileron Bold"/>
                <a:sym typeface="Aileron Bold"/>
              </a:rPr>
              <a:t>Ajudar </a:t>
            </a:r>
          </a:p>
          <a:p>
            <a:pPr algn="just">
              <a:lnSpc>
                <a:spcPts val="3640"/>
              </a:lnSpc>
            </a:pPr>
            <a:r>
              <a:rPr lang="en-US" sz="2600" b="true">
                <a:solidFill>
                  <a:srgbClr val="B4CA96"/>
                </a:solidFill>
                <a:latin typeface="Aileron Bold"/>
                <a:ea typeface="Aileron Bold"/>
                <a:cs typeface="Aileron Bold"/>
                <a:sym typeface="Aileron Bold"/>
              </a:rPr>
              <a:t>Conservar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43906" y="5099865"/>
            <a:ext cx="2187522" cy="2187522"/>
          </a:xfrm>
          <a:custGeom>
            <a:avLst/>
            <a:gdLst/>
            <a:ahLst/>
            <a:cxnLst/>
            <a:rect r="r" b="b" t="t" l="l"/>
            <a:pathLst>
              <a:path h="2187522" w="2187522">
                <a:moveTo>
                  <a:pt x="0" y="0"/>
                </a:moveTo>
                <a:lnTo>
                  <a:pt x="2187522" y="0"/>
                </a:lnTo>
                <a:lnTo>
                  <a:pt x="2187522" y="2187522"/>
                </a:lnTo>
                <a:lnTo>
                  <a:pt x="0" y="2187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908872" y="5044571"/>
            <a:ext cx="2187522" cy="2187522"/>
          </a:xfrm>
          <a:custGeom>
            <a:avLst/>
            <a:gdLst/>
            <a:ahLst/>
            <a:cxnLst/>
            <a:rect r="r" b="b" t="t" l="l"/>
            <a:pathLst>
              <a:path h="2187522" w="2187522">
                <a:moveTo>
                  <a:pt x="0" y="0"/>
                </a:moveTo>
                <a:lnTo>
                  <a:pt x="2187522" y="0"/>
                </a:lnTo>
                <a:lnTo>
                  <a:pt x="2187522" y="2187522"/>
                </a:lnTo>
                <a:lnTo>
                  <a:pt x="0" y="2187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4917343" y="8611234"/>
            <a:ext cx="2179052" cy="647066"/>
          </a:xfrm>
          <a:custGeom>
            <a:avLst/>
            <a:gdLst/>
            <a:ahLst/>
            <a:cxnLst/>
            <a:rect r="r" b="b" t="t" l="l"/>
            <a:pathLst>
              <a:path h="647066" w="2179052">
                <a:moveTo>
                  <a:pt x="0" y="0"/>
                </a:moveTo>
                <a:lnTo>
                  <a:pt x="2179051" y="0"/>
                </a:lnTo>
                <a:lnTo>
                  <a:pt x="2179051" y="647066"/>
                </a:lnTo>
                <a:lnTo>
                  <a:pt x="0" y="64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262303" y="8995394"/>
            <a:ext cx="1763393" cy="262906"/>
          </a:xfrm>
          <a:custGeom>
            <a:avLst/>
            <a:gdLst/>
            <a:ahLst/>
            <a:cxnLst/>
            <a:rect r="r" b="b" t="t" l="l"/>
            <a:pathLst>
              <a:path h="262906" w="1763393">
                <a:moveTo>
                  <a:pt x="0" y="0"/>
                </a:moveTo>
                <a:lnTo>
                  <a:pt x="1763394" y="0"/>
                </a:lnTo>
                <a:lnTo>
                  <a:pt x="1763394" y="262906"/>
                </a:lnTo>
                <a:lnTo>
                  <a:pt x="0" y="262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458160" y="1949640"/>
            <a:ext cx="5562015" cy="3294956"/>
            <a:chOff x="0" y="0"/>
            <a:chExt cx="7416021" cy="439327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416021" cy="4393275"/>
              <a:chOff x="0" y="0"/>
              <a:chExt cx="1464893" cy="86780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464893" cy="867807"/>
              </a:xfrm>
              <a:custGeom>
                <a:avLst/>
                <a:gdLst/>
                <a:ahLst/>
                <a:cxnLst/>
                <a:rect r="r" b="b" t="t" l="l"/>
                <a:pathLst>
                  <a:path h="867807" w="1464893">
                    <a:moveTo>
                      <a:pt x="59853" y="0"/>
                    </a:moveTo>
                    <a:lnTo>
                      <a:pt x="1405040" y="0"/>
                    </a:lnTo>
                    <a:cubicBezTo>
                      <a:pt x="1420914" y="0"/>
                      <a:pt x="1436138" y="6306"/>
                      <a:pt x="1447362" y="17530"/>
                    </a:cubicBezTo>
                    <a:cubicBezTo>
                      <a:pt x="1458587" y="28755"/>
                      <a:pt x="1464893" y="43979"/>
                      <a:pt x="1464893" y="59853"/>
                    </a:cubicBezTo>
                    <a:lnTo>
                      <a:pt x="1464893" y="807954"/>
                    </a:lnTo>
                    <a:cubicBezTo>
                      <a:pt x="1464893" y="841010"/>
                      <a:pt x="1438096" y="867807"/>
                      <a:pt x="1405040" y="867807"/>
                    </a:cubicBezTo>
                    <a:lnTo>
                      <a:pt x="59853" y="867807"/>
                    </a:lnTo>
                    <a:cubicBezTo>
                      <a:pt x="26797" y="867807"/>
                      <a:pt x="0" y="841010"/>
                      <a:pt x="0" y="807954"/>
                    </a:cubicBezTo>
                    <a:lnTo>
                      <a:pt x="0" y="59853"/>
                    </a:lnTo>
                    <a:cubicBezTo>
                      <a:pt x="0" y="26797"/>
                      <a:pt x="26797" y="0"/>
                      <a:pt x="59853" y="0"/>
                    </a:cubicBezTo>
                    <a:close/>
                  </a:path>
                </a:pathLst>
              </a:custGeom>
              <a:solidFill>
                <a:srgbClr val="1E443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1464893" cy="91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0554" y="0"/>
              <a:ext cx="7314912" cy="1586647"/>
              <a:chOff x="0" y="0"/>
              <a:chExt cx="1444921" cy="31341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44921" cy="313412"/>
              </a:xfrm>
              <a:custGeom>
                <a:avLst/>
                <a:gdLst/>
                <a:ahLst/>
                <a:cxnLst/>
                <a:rect r="r" b="b" t="t" l="l"/>
                <a:pathLst>
                  <a:path h="313412" w="1444921">
                    <a:moveTo>
                      <a:pt x="141117" y="0"/>
                    </a:moveTo>
                    <a:lnTo>
                      <a:pt x="1303804" y="0"/>
                    </a:lnTo>
                    <a:cubicBezTo>
                      <a:pt x="1381741" y="0"/>
                      <a:pt x="1444921" y="63180"/>
                      <a:pt x="1444921" y="141117"/>
                    </a:cubicBezTo>
                    <a:lnTo>
                      <a:pt x="1444921" y="172295"/>
                    </a:lnTo>
                    <a:cubicBezTo>
                      <a:pt x="1444921" y="250232"/>
                      <a:pt x="1381741" y="313412"/>
                      <a:pt x="1303804" y="313412"/>
                    </a:cubicBezTo>
                    <a:lnTo>
                      <a:pt x="141117" y="313412"/>
                    </a:lnTo>
                    <a:cubicBezTo>
                      <a:pt x="63180" y="313412"/>
                      <a:pt x="0" y="250232"/>
                      <a:pt x="0" y="172295"/>
                    </a:cubicBezTo>
                    <a:lnTo>
                      <a:pt x="0" y="141117"/>
                    </a:lnTo>
                    <a:cubicBezTo>
                      <a:pt x="0" y="63180"/>
                      <a:pt x="63180" y="0"/>
                      <a:pt x="141117" y="0"/>
                    </a:cubicBezTo>
                    <a:close/>
                  </a:path>
                </a:pathLst>
              </a:custGeom>
              <a:solidFill>
                <a:srgbClr val="427755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1444921" cy="3610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50874" y="292169"/>
              <a:ext cx="6714273" cy="916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73"/>
                </a:lnSpc>
              </a:pPr>
              <a:r>
                <a:rPr lang="en-US" sz="4195" b="true">
                  <a:solidFill>
                    <a:srgbClr val="EFFFD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Visões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401428" y="1700508"/>
              <a:ext cx="6714273" cy="2375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44"/>
                </a:lnSpc>
              </a:pPr>
              <a:r>
                <a:rPr lang="en-US" sz="2031">
                  <a:solidFill>
                    <a:srgbClr val="B4CA96"/>
                  </a:solidFill>
                  <a:latin typeface="Aileron"/>
                  <a:ea typeface="Aileron"/>
                  <a:cs typeface="Aileron"/>
                  <a:sym typeface="Aileron"/>
                </a:rPr>
                <a:t>Consultoria </a:t>
              </a:r>
            </a:p>
            <a:p>
              <a:pPr algn="just">
                <a:lnSpc>
                  <a:spcPts val="2844"/>
                </a:lnSpc>
              </a:pPr>
              <a:r>
                <a:rPr lang="en-US" sz="2031">
                  <a:solidFill>
                    <a:srgbClr val="B4CA96"/>
                  </a:solidFill>
                  <a:latin typeface="Aileron"/>
                  <a:ea typeface="Aileron"/>
                  <a:cs typeface="Aileron"/>
                  <a:sym typeface="Aileron"/>
                </a:rPr>
                <a:t>Impacto Social e Ambiental Positivo </a:t>
              </a:r>
            </a:p>
            <a:p>
              <a:pPr algn="just">
                <a:lnSpc>
                  <a:spcPts val="2844"/>
                </a:lnSpc>
              </a:pPr>
              <a:r>
                <a:rPr lang="en-US" sz="2031">
                  <a:solidFill>
                    <a:srgbClr val="B4CA96"/>
                  </a:solidFill>
                  <a:latin typeface="Aileron"/>
                  <a:ea typeface="Aileron"/>
                  <a:cs typeface="Aileron"/>
                  <a:sym typeface="Aileron"/>
                </a:rPr>
                <a:t>Transformação Digital Sustentável </a:t>
              </a:r>
            </a:p>
            <a:p>
              <a:pPr algn="just">
                <a:lnSpc>
                  <a:spcPts val="2844"/>
                </a:lnSpc>
              </a:pPr>
              <a:r>
                <a:rPr lang="en-US" sz="2031">
                  <a:solidFill>
                    <a:srgbClr val="B4CA96"/>
                  </a:solidFill>
                  <a:latin typeface="Aileron"/>
                  <a:ea typeface="Aileron"/>
                  <a:cs typeface="Aileron"/>
                  <a:sym typeface="Aileron"/>
                </a:rPr>
                <a:t>Educação e Conscientização Ambiental </a:t>
              </a:r>
            </a:p>
            <a:p>
              <a:pPr algn="just">
                <a:lnSpc>
                  <a:spcPts val="2844"/>
                </a:lnSpc>
              </a:pPr>
              <a:r>
                <a:rPr lang="en-US" sz="2031">
                  <a:solidFill>
                    <a:srgbClr val="B4CA96"/>
                  </a:solidFill>
                  <a:latin typeface="Aileron"/>
                  <a:ea typeface="Aileron"/>
                  <a:cs typeface="Aileron"/>
                  <a:sym typeface="Aileron"/>
                </a:rPr>
                <a:t>Soluções Personalizadas Para Cada Cliente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362992" y="5473196"/>
            <a:ext cx="5562015" cy="3294956"/>
            <a:chOff x="0" y="0"/>
            <a:chExt cx="7416021" cy="439327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7416021" cy="4393275"/>
              <a:chOff x="0" y="0"/>
              <a:chExt cx="1464893" cy="86780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64893" cy="867807"/>
              </a:xfrm>
              <a:custGeom>
                <a:avLst/>
                <a:gdLst/>
                <a:ahLst/>
                <a:cxnLst/>
                <a:rect r="r" b="b" t="t" l="l"/>
                <a:pathLst>
                  <a:path h="867807" w="1464893">
                    <a:moveTo>
                      <a:pt x="59853" y="0"/>
                    </a:moveTo>
                    <a:lnTo>
                      <a:pt x="1405040" y="0"/>
                    </a:lnTo>
                    <a:cubicBezTo>
                      <a:pt x="1420914" y="0"/>
                      <a:pt x="1436138" y="6306"/>
                      <a:pt x="1447362" y="17530"/>
                    </a:cubicBezTo>
                    <a:cubicBezTo>
                      <a:pt x="1458587" y="28755"/>
                      <a:pt x="1464893" y="43979"/>
                      <a:pt x="1464893" y="59853"/>
                    </a:cubicBezTo>
                    <a:lnTo>
                      <a:pt x="1464893" y="807954"/>
                    </a:lnTo>
                    <a:cubicBezTo>
                      <a:pt x="1464893" y="841010"/>
                      <a:pt x="1438096" y="867807"/>
                      <a:pt x="1405040" y="867807"/>
                    </a:cubicBezTo>
                    <a:lnTo>
                      <a:pt x="59853" y="867807"/>
                    </a:lnTo>
                    <a:cubicBezTo>
                      <a:pt x="26797" y="867807"/>
                      <a:pt x="0" y="841010"/>
                      <a:pt x="0" y="807954"/>
                    </a:cubicBezTo>
                    <a:lnTo>
                      <a:pt x="0" y="59853"/>
                    </a:lnTo>
                    <a:cubicBezTo>
                      <a:pt x="0" y="26797"/>
                      <a:pt x="26797" y="0"/>
                      <a:pt x="59853" y="0"/>
                    </a:cubicBezTo>
                    <a:close/>
                  </a:path>
                </a:pathLst>
              </a:custGeom>
              <a:solidFill>
                <a:srgbClr val="1E4436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464893" cy="91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50554" y="0"/>
              <a:ext cx="7314912" cy="1586647"/>
              <a:chOff x="0" y="0"/>
              <a:chExt cx="1444921" cy="31341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444921" cy="313412"/>
              </a:xfrm>
              <a:custGeom>
                <a:avLst/>
                <a:gdLst/>
                <a:ahLst/>
                <a:cxnLst/>
                <a:rect r="r" b="b" t="t" l="l"/>
                <a:pathLst>
                  <a:path h="313412" w="1444921">
                    <a:moveTo>
                      <a:pt x="141117" y="0"/>
                    </a:moveTo>
                    <a:lnTo>
                      <a:pt x="1303804" y="0"/>
                    </a:lnTo>
                    <a:cubicBezTo>
                      <a:pt x="1381741" y="0"/>
                      <a:pt x="1444921" y="63180"/>
                      <a:pt x="1444921" y="141117"/>
                    </a:cubicBezTo>
                    <a:lnTo>
                      <a:pt x="1444921" y="172295"/>
                    </a:lnTo>
                    <a:cubicBezTo>
                      <a:pt x="1444921" y="250232"/>
                      <a:pt x="1381741" y="313412"/>
                      <a:pt x="1303804" y="313412"/>
                    </a:cubicBezTo>
                    <a:lnTo>
                      <a:pt x="141117" y="313412"/>
                    </a:lnTo>
                    <a:cubicBezTo>
                      <a:pt x="63180" y="313412"/>
                      <a:pt x="0" y="250232"/>
                      <a:pt x="0" y="172295"/>
                    </a:cubicBezTo>
                    <a:lnTo>
                      <a:pt x="0" y="141117"/>
                    </a:lnTo>
                    <a:cubicBezTo>
                      <a:pt x="0" y="63180"/>
                      <a:pt x="63180" y="0"/>
                      <a:pt x="141117" y="0"/>
                    </a:cubicBezTo>
                    <a:close/>
                  </a:path>
                </a:pathLst>
              </a:custGeom>
              <a:solidFill>
                <a:srgbClr val="427755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444921" cy="3610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342451" y="1586647"/>
              <a:ext cx="6731118" cy="2737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8"/>
                </a:lnSpc>
              </a:pPr>
              <a:r>
                <a:rPr lang="en-US" sz="1662">
                  <a:solidFill>
                    <a:srgbClr val="B4CA96"/>
                  </a:solidFill>
                  <a:latin typeface="Aileron"/>
                  <a:ea typeface="Aileron"/>
                  <a:cs typeface="Aileron"/>
                  <a:sym typeface="Aileron"/>
                </a:rPr>
                <a:t>Promover Sustentabilidade com Eficiência e Impacto</a:t>
              </a:r>
            </a:p>
            <a:p>
              <a:pPr algn="l">
                <a:lnSpc>
                  <a:spcPts val="2328"/>
                </a:lnSpc>
              </a:pPr>
              <a:r>
                <a:rPr lang="en-US" sz="1662">
                  <a:solidFill>
                    <a:srgbClr val="B4CA96"/>
                  </a:solidFill>
                  <a:latin typeface="Aileron"/>
                  <a:ea typeface="Aileron"/>
                  <a:cs typeface="Aileron"/>
                  <a:sym typeface="Aileron"/>
                </a:rPr>
                <a:t>Transformar Negócios para um Futuro Sustentável e Socialmente Justo</a:t>
              </a:r>
            </a:p>
            <a:p>
              <a:pPr algn="l">
                <a:lnSpc>
                  <a:spcPts val="2328"/>
                </a:lnSpc>
              </a:pPr>
              <a:r>
                <a:rPr lang="en-US" sz="1662">
                  <a:solidFill>
                    <a:srgbClr val="B4CA96"/>
                  </a:solidFill>
                  <a:latin typeface="Aileron"/>
                  <a:ea typeface="Aileron"/>
                  <a:cs typeface="Aileron"/>
                  <a:sym typeface="Aileron"/>
                </a:rPr>
                <a:t>Conveter Dados em Ações para um Futuro Sustentável </a:t>
              </a:r>
            </a:p>
            <a:p>
              <a:pPr algn="l">
                <a:lnSpc>
                  <a:spcPts val="2328"/>
                </a:lnSpc>
              </a:pPr>
              <a:r>
                <a:rPr lang="en-US" sz="1662">
                  <a:solidFill>
                    <a:srgbClr val="B4CA96"/>
                  </a:solidFill>
                  <a:latin typeface="Aileron"/>
                  <a:ea typeface="Aileron"/>
                  <a:cs typeface="Aileron"/>
                  <a:sym typeface="Aileron"/>
                </a:rPr>
                <a:t>Capacitando Decisões Sustentáveis para Preservar o Planeta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418273" y="292169"/>
              <a:ext cx="6714273" cy="916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73"/>
                </a:lnSpc>
              </a:pPr>
              <a:r>
                <a:rPr lang="en-US" sz="4195" b="true">
                  <a:solidFill>
                    <a:srgbClr val="EFFFD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Missões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46305" y="1106726"/>
            <a:ext cx="110889" cy="4781577"/>
            <a:chOff x="0" y="0"/>
            <a:chExt cx="29205" cy="12593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05" cy="1259345"/>
            </a:xfrm>
            <a:custGeom>
              <a:avLst/>
              <a:gdLst/>
              <a:ahLst/>
              <a:cxnLst/>
              <a:rect r="r" b="b" t="t" l="l"/>
              <a:pathLst>
                <a:path h="1259345" w="29205">
                  <a:moveTo>
                    <a:pt x="14603" y="0"/>
                  </a:moveTo>
                  <a:lnTo>
                    <a:pt x="14603" y="0"/>
                  </a:lnTo>
                  <a:cubicBezTo>
                    <a:pt x="18476" y="0"/>
                    <a:pt x="22190" y="1538"/>
                    <a:pt x="24928" y="4277"/>
                  </a:cubicBezTo>
                  <a:cubicBezTo>
                    <a:pt x="27667" y="7016"/>
                    <a:pt x="29205" y="10730"/>
                    <a:pt x="29205" y="14603"/>
                  </a:cubicBezTo>
                  <a:lnTo>
                    <a:pt x="29205" y="1244743"/>
                  </a:lnTo>
                  <a:cubicBezTo>
                    <a:pt x="29205" y="1248615"/>
                    <a:pt x="27667" y="1252330"/>
                    <a:pt x="24928" y="1255068"/>
                  </a:cubicBezTo>
                  <a:cubicBezTo>
                    <a:pt x="22190" y="1257807"/>
                    <a:pt x="18476" y="1259345"/>
                    <a:pt x="14603" y="1259345"/>
                  </a:cubicBezTo>
                  <a:lnTo>
                    <a:pt x="14603" y="1259345"/>
                  </a:lnTo>
                  <a:cubicBezTo>
                    <a:pt x="10730" y="1259345"/>
                    <a:pt x="7016" y="1257807"/>
                    <a:pt x="4277" y="1255068"/>
                  </a:cubicBezTo>
                  <a:cubicBezTo>
                    <a:pt x="1538" y="1252330"/>
                    <a:pt x="0" y="1248615"/>
                    <a:pt x="0" y="1244743"/>
                  </a:cubicBezTo>
                  <a:lnTo>
                    <a:pt x="0" y="14603"/>
                  </a:lnTo>
                  <a:cubicBezTo>
                    <a:pt x="0" y="10730"/>
                    <a:pt x="1538" y="7016"/>
                    <a:pt x="4277" y="4277"/>
                  </a:cubicBezTo>
                  <a:cubicBezTo>
                    <a:pt x="7016" y="1538"/>
                    <a:pt x="10730" y="0"/>
                    <a:pt x="14603" y="0"/>
                  </a:cubicBezTo>
                  <a:close/>
                </a:path>
              </a:pathLst>
            </a:custGeom>
            <a:solidFill>
              <a:srgbClr val="75A18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9205" cy="1306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48638"/>
            <a:ext cx="18288000" cy="2238362"/>
            <a:chOff x="0" y="0"/>
            <a:chExt cx="4816593" cy="5895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89527"/>
            </a:xfrm>
            <a:custGeom>
              <a:avLst/>
              <a:gdLst/>
              <a:ahLst/>
              <a:cxnLst/>
              <a:rect r="r" b="b" t="t" l="l"/>
              <a:pathLst>
                <a:path h="5895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9527"/>
                  </a:lnTo>
                  <a:lnTo>
                    <a:pt x="0" y="589527"/>
                  </a:ln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637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45175" y="5685863"/>
            <a:ext cx="11862724" cy="3572437"/>
            <a:chOff x="0" y="0"/>
            <a:chExt cx="134950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9502" cy="406400"/>
            </a:xfrm>
            <a:custGeom>
              <a:avLst/>
              <a:gdLst/>
              <a:ahLst/>
              <a:cxnLst/>
              <a:rect r="r" b="b" t="t" l="l"/>
              <a:pathLst>
                <a:path h="406400" w="1349502">
                  <a:moveTo>
                    <a:pt x="1146302" y="0"/>
                  </a:moveTo>
                  <a:cubicBezTo>
                    <a:pt x="1258532" y="0"/>
                    <a:pt x="1349502" y="90970"/>
                    <a:pt x="1349502" y="203200"/>
                  </a:cubicBezTo>
                  <a:cubicBezTo>
                    <a:pt x="1349502" y="315430"/>
                    <a:pt x="1258532" y="406400"/>
                    <a:pt x="1146302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1146302" y="0"/>
                  </a:lnTo>
                </a:path>
              </a:pathLst>
            </a:custGeom>
            <a:blipFill>
              <a:blip r:embed="rId3"/>
              <a:stretch>
                <a:fillRect l="0" t="-60486" r="0" b="-6048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008680" y="840509"/>
            <a:ext cx="4530652" cy="4003826"/>
            <a:chOff x="0" y="0"/>
            <a:chExt cx="959986" cy="848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9986" cy="848359"/>
            </a:xfrm>
            <a:custGeom>
              <a:avLst/>
              <a:gdLst/>
              <a:ahLst/>
              <a:cxnLst/>
              <a:rect r="r" b="b" t="t" l="l"/>
              <a:pathLst>
                <a:path h="848359" w="959986">
                  <a:moveTo>
                    <a:pt x="479993" y="0"/>
                  </a:moveTo>
                  <a:cubicBezTo>
                    <a:pt x="214900" y="0"/>
                    <a:pt x="0" y="189912"/>
                    <a:pt x="0" y="424179"/>
                  </a:cubicBezTo>
                  <a:cubicBezTo>
                    <a:pt x="0" y="658447"/>
                    <a:pt x="214900" y="848359"/>
                    <a:pt x="479993" y="848359"/>
                  </a:cubicBezTo>
                  <a:cubicBezTo>
                    <a:pt x="745086" y="848359"/>
                    <a:pt x="959986" y="658447"/>
                    <a:pt x="959986" y="424179"/>
                  </a:cubicBezTo>
                  <a:cubicBezTo>
                    <a:pt x="959986" y="189912"/>
                    <a:pt x="745086" y="0"/>
                    <a:pt x="479993" y="0"/>
                  </a:cubicBezTo>
                  <a:close/>
                </a:path>
              </a:pathLst>
            </a:custGeom>
            <a:blipFill>
              <a:blip r:embed="rId4"/>
              <a:stretch>
                <a:fillRect l="-16218" t="0" r="-1621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364188" y="1019175"/>
            <a:ext cx="6854311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9"/>
              </a:lnSpc>
              <a:spcBef>
                <a:spcPct val="0"/>
              </a:spcBef>
            </a:pPr>
            <a:r>
              <a:rPr lang="en-US" b="true" sz="5999">
                <a:solidFill>
                  <a:srgbClr val="FCFFF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 que é o Leaf?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83974" y="2467684"/>
            <a:ext cx="685431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C3D3AE"/>
                </a:solidFill>
                <a:latin typeface="Aileron"/>
                <a:ea typeface="Aileron"/>
                <a:cs typeface="Aileron"/>
                <a:sym typeface="Aileron"/>
              </a:rPr>
              <a:t>Leaf é uma calculadora que a partir de perguntas  como o quanto você gasta de energia elétrica calcula sua pegada de carbono deixada ao longo de sua vida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8680" y="5006261"/>
            <a:ext cx="5736495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C3D3AE"/>
                </a:solidFill>
                <a:latin typeface="Aileron"/>
                <a:ea typeface="Aileron"/>
                <a:cs typeface="Aileron"/>
                <a:sym typeface="Aileron"/>
              </a:rPr>
              <a:t>No final das perguntas uma mensagem será enviada ao usuário da calculadora explicando o quão danoso ele está sendo para o meio ambiente e dando dicas de como diminuir sua pegada de carbono.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850666" y="5143500"/>
            <a:ext cx="1408634" cy="210014"/>
          </a:xfrm>
          <a:custGeom>
            <a:avLst/>
            <a:gdLst/>
            <a:ahLst/>
            <a:cxnLst/>
            <a:rect r="r" b="b" t="t" l="l"/>
            <a:pathLst>
              <a:path h="210014" w="1408634">
                <a:moveTo>
                  <a:pt x="0" y="0"/>
                </a:moveTo>
                <a:lnTo>
                  <a:pt x="1408634" y="0"/>
                </a:lnTo>
                <a:lnTo>
                  <a:pt x="1408634" y="210014"/>
                </a:lnTo>
                <a:lnTo>
                  <a:pt x="0" y="210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8582" y="6376558"/>
            <a:ext cx="17627882" cy="2441082"/>
            <a:chOff x="0" y="0"/>
            <a:chExt cx="4642734" cy="6429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42734" cy="642919"/>
            </a:xfrm>
            <a:custGeom>
              <a:avLst/>
              <a:gdLst/>
              <a:ahLst/>
              <a:cxnLst/>
              <a:rect r="r" b="b" t="t" l="l"/>
              <a:pathLst>
                <a:path h="642919" w="4642734">
                  <a:moveTo>
                    <a:pt x="10540" y="0"/>
                  </a:moveTo>
                  <a:lnTo>
                    <a:pt x="4632194" y="0"/>
                  </a:lnTo>
                  <a:cubicBezTo>
                    <a:pt x="4638015" y="0"/>
                    <a:pt x="4642734" y="4719"/>
                    <a:pt x="4642734" y="10540"/>
                  </a:cubicBezTo>
                  <a:lnTo>
                    <a:pt x="4642734" y="632378"/>
                  </a:lnTo>
                  <a:cubicBezTo>
                    <a:pt x="4642734" y="638199"/>
                    <a:pt x="4638015" y="642919"/>
                    <a:pt x="4632194" y="642919"/>
                  </a:cubicBezTo>
                  <a:lnTo>
                    <a:pt x="10540" y="642919"/>
                  </a:lnTo>
                  <a:cubicBezTo>
                    <a:pt x="4719" y="642919"/>
                    <a:pt x="0" y="638199"/>
                    <a:pt x="0" y="632378"/>
                  </a:cubicBezTo>
                  <a:lnTo>
                    <a:pt x="0" y="10540"/>
                  </a:lnTo>
                  <a:cubicBezTo>
                    <a:pt x="0" y="4719"/>
                    <a:pt x="4719" y="0"/>
                    <a:pt x="10540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642734" cy="69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428170"/>
            <a:ext cx="6960276" cy="5638384"/>
            <a:chOff x="0" y="0"/>
            <a:chExt cx="1078329" cy="8735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8329" cy="873533"/>
            </a:xfrm>
            <a:custGeom>
              <a:avLst/>
              <a:gdLst/>
              <a:ahLst/>
              <a:cxnLst/>
              <a:rect r="r" b="b" t="t" l="l"/>
              <a:pathLst>
                <a:path h="873533" w="1078329">
                  <a:moveTo>
                    <a:pt x="25583" y="0"/>
                  </a:moveTo>
                  <a:lnTo>
                    <a:pt x="1052746" y="0"/>
                  </a:lnTo>
                  <a:cubicBezTo>
                    <a:pt x="1059531" y="0"/>
                    <a:pt x="1066038" y="2695"/>
                    <a:pt x="1070836" y="7493"/>
                  </a:cubicBezTo>
                  <a:cubicBezTo>
                    <a:pt x="1075633" y="12291"/>
                    <a:pt x="1078329" y="18798"/>
                    <a:pt x="1078329" y="25583"/>
                  </a:cubicBezTo>
                  <a:lnTo>
                    <a:pt x="1078329" y="847950"/>
                  </a:lnTo>
                  <a:cubicBezTo>
                    <a:pt x="1078329" y="862079"/>
                    <a:pt x="1066875" y="873533"/>
                    <a:pt x="1052746" y="873533"/>
                  </a:cubicBezTo>
                  <a:lnTo>
                    <a:pt x="25583" y="873533"/>
                  </a:lnTo>
                  <a:cubicBezTo>
                    <a:pt x="11454" y="873533"/>
                    <a:pt x="0" y="862079"/>
                    <a:pt x="0" y="847950"/>
                  </a:cubicBezTo>
                  <a:lnTo>
                    <a:pt x="0" y="25583"/>
                  </a:lnTo>
                  <a:cubicBezTo>
                    <a:pt x="0" y="18798"/>
                    <a:pt x="2695" y="12291"/>
                    <a:pt x="7493" y="7493"/>
                  </a:cubicBezTo>
                  <a:cubicBezTo>
                    <a:pt x="12291" y="2695"/>
                    <a:pt x="18798" y="0"/>
                    <a:pt x="25583" y="0"/>
                  </a:cubicBezTo>
                  <a:close/>
                </a:path>
              </a:pathLst>
            </a:custGeom>
            <a:blipFill>
              <a:blip r:embed="rId3"/>
              <a:stretch>
                <a:fillRect l="-10794" t="0" r="-1079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244690" y="6924924"/>
            <a:ext cx="1141629" cy="11416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A18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669939" y="7188307"/>
            <a:ext cx="411272" cy="614864"/>
          </a:xfrm>
          <a:custGeom>
            <a:avLst/>
            <a:gdLst/>
            <a:ahLst/>
            <a:cxnLst/>
            <a:rect r="r" b="b" t="t" l="l"/>
            <a:pathLst>
              <a:path h="614864" w="411272">
                <a:moveTo>
                  <a:pt x="0" y="0"/>
                </a:moveTo>
                <a:lnTo>
                  <a:pt x="411272" y="0"/>
                </a:lnTo>
                <a:lnTo>
                  <a:pt x="411272" y="614864"/>
                </a:lnTo>
                <a:lnTo>
                  <a:pt x="0" y="61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75575" y="3245720"/>
            <a:ext cx="844379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3D3AE"/>
                </a:solidFill>
                <a:latin typeface="Aileron"/>
                <a:ea typeface="Aileron"/>
                <a:cs typeface="Aileron"/>
                <a:sym typeface="Aileron"/>
              </a:rPr>
              <a:t>A quantidade total de gases de efeito estufa emitidos direta ou indiretamente por uma pessoa, empresa, evento ou produto ao longo do seu ciclo de vida. Esses gases contribuem para o aquecimento global e as mudanças climáticas.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75575" y="1465198"/>
            <a:ext cx="8383725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00"/>
              </a:lnSpc>
            </a:pPr>
            <a:r>
              <a:rPr lang="en-US" sz="5000" b="true">
                <a:solidFill>
                  <a:srgbClr val="FCFFF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 quê é a </a:t>
            </a:r>
          </a:p>
          <a:p>
            <a:pPr algn="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FCFFF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pegada de carbono?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57134" y="6477200"/>
            <a:ext cx="6877959" cy="19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C3D3AE"/>
                </a:solidFill>
                <a:latin typeface="Aileron"/>
                <a:ea typeface="Aileron"/>
                <a:cs typeface="Aileron"/>
                <a:sym typeface="Aileron"/>
              </a:rPr>
              <a:t>A pegada de carbono pode vir de diversas atividades, como o </a:t>
            </a:r>
            <a:r>
              <a:rPr lang="en-US" sz="2300">
                <a:solidFill>
                  <a:srgbClr val="C3D3AE"/>
                </a:solidFill>
                <a:latin typeface="Aileron"/>
                <a:ea typeface="Aileron"/>
                <a:cs typeface="Aileron"/>
                <a:sym typeface="Aileron"/>
              </a:rPr>
              <a:t>consumo de energia elétrica e combustíveis fósseis, transporte, a</a:t>
            </a:r>
            <a:r>
              <a:rPr lang="en-US" sz="2300">
                <a:solidFill>
                  <a:srgbClr val="C3D3A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300">
                <a:solidFill>
                  <a:srgbClr val="C3D3AE"/>
                </a:solidFill>
                <a:latin typeface="Aileron"/>
                <a:ea typeface="Aileron"/>
                <a:cs typeface="Aileron"/>
                <a:sym typeface="Aileron"/>
              </a:rPr>
              <a:t>produção e descarte de bens de consumo, a alimentação, especialmente a produção de carne e laticínios.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988976" y="0"/>
            <a:ext cx="3579756" cy="1789878"/>
          </a:xfrm>
          <a:custGeom>
            <a:avLst/>
            <a:gdLst/>
            <a:ahLst/>
            <a:cxnLst/>
            <a:rect r="r" b="b" t="t" l="l"/>
            <a:pathLst>
              <a:path h="1789878" w="3579756">
                <a:moveTo>
                  <a:pt x="0" y="0"/>
                </a:moveTo>
                <a:lnTo>
                  <a:pt x="3579756" y="0"/>
                </a:lnTo>
                <a:lnTo>
                  <a:pt x="3579756" y="1789878"/>
                </a:lnTo>
                <a:lnTo>
                  <a:pt x="0" y="1789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526972"/>
            <a:ext cx="1763393" cy="262906"/>
          </a:xfrm>
          <a:custGeom>
            <a:avLst/>
            <a:gdLst/>
            <a:ahLst/>
            <a:cxnLst/>
            <a:rect r="r" b="b" t="t" l="l"/>
            <a:pathLst>
              <a:path h="262906" w="1763393">
                <a:moveTo>
                  <a:pt x="0" y="0"/>
                </a:moveTo>
                <a:lnTo>
                  <a:pt x="1763393" y="0"/>
                </a:lnTo>
                <a:lnTo>
                  <a:pt x="1763393" y="262906"/>
                </a:lnTo>
                <a:lnTo>
                  <a:pt x="0" y="262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29355" y="6957625"/>
            <a:ext cx="7506978" cy="4545695"/>
            <a:chOff x="0" y="0"/>
            <a:chExt cx="1977147" cy="11972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7147" cy="1197220"/>
            </a:xfrm>
            <a:custGeom>
              <a:avLst/>
              <a:gdLst/>
              <a:ahLst/>
              <a:cxnLst/>
              <a:rect r="r" b="b" t="t" l="l"/>
              <a:pathLst>
                <a:path h="1197220" w="1977147">
                  <a:moveTo>
                    <a:pt x="103130" y="0"/>
                  </a:moveTo>
                  <a:lnTo>
                    <a:pt x="1874017" y="0"/>
                  </a:lnTo>
                  <a:cubicBezTo>
                    <a:pt x="1930974" y="0"/>
                    <a:pt x="1977147" y="46173"/>
                    <a:pt x="1977147" y="103130"/>
                  </a:cubicBezTo>
                  <a:lnTo>
                    <a:pt x="1977147" y="1094090"/>
                  </a:lnTo>
                  <a:cubicBezTo>
                    <a:pt x="1977147" y="1151047"/>
                    <a:pt x="1930974" y="1197220"/>
                    <a:pt x="1874017" y="1197220"/>
                  </a:cubicBezTo>
                  <a:lnTo>
                    <a:pt x="103130" y="1197220"/>
                  </a:lnTo>
                  <a:cubicBezTo>
                    <a:pt x="46173" y="1197220"/>
                    <a:pt x="0" y="1151047"/>
                    <a:pt x="0" y="1094090"/>
                  </a:cubicBezTo>
                  <a:lnTo>
                    <a:pt x="0" y="103130"/>
                  </a:lnTo>
                  <a:cubicBezTo>
                    <a:pt x="0" y="46173"/>
                    <a:pt x="46173" y="0"/>
                    <a:pt x="103130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77147" cy="124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4949" y="2833970"/>
            <a:ext cx="9171289" cy="6067264"/>
            <a:chOff x="0" y="0"/>
            <a:chExt cx="1319531" cy="8729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9531" cy="872935"/>
            </a:xfrm>
            <a:custGeom>
              <a:avLst/>
              <a:gdLst/>
              <a:ahLst/>
              <a:cxnLst/>
              <a:rect r="r" b="b" t="t" l="l"/>
              <a:pathLst>
                <a:path h="872935" w="1319531">
                  <a:moveTo>
                    <a:pt x="19415" y="0"/>
                  </a:moveTo>
                  <a:lnTo>
                    <a:pt x="1300115" y="0"/>
                  </a:lnTo>
                  <a:cubicBezTo>
                    <a:pt x="1310838" y="0"/>
                    <a:pt x="1319531" y="8693"/>
                    <a:pt x="1319531" y="19415"/>
                  </a:cubicBezTo>
                  <a:lnTo>
                    <a:pt x="1319531" y="853520"/>
                  </a:lnTo>
                  <a:cubicBezTo>
                    <a:pt x="1319531" y="858669"/>
                    <a:pt x="1317485" y="863607"/>
                    <a:pt x="1313844" y="867249"/>
                  </a:cubicBezTo>
                  <a:cubicBezTo>
                    <a:pt x="1310203" y="870890"/>
                    <a:pt x="1305264" y="872935"/>
                    <a:pt x="1300115" y="872935"/>
                  </a:cubicBezTo>
                  <a:lnTo>
                    <a:pt x="19415" y="872935"/>
                  </a:lnTo>
                  <a:cubicBezTo>
                    <a:pt x="8693" y="872935"/>
                    <a:pt x="0" y="864243"/>
                    <a:pt x="0" y="853520"/>
                  </a:cubicBezTo>
                  <a:lnTo>
                    <a:pt x="0" y="19415"/>
                  </a:lnTo>
                  <a:cubicBezTo>
                    <a:pt x="0" y="14266"/>
                    <a:pt x="2046" y="9328"/>
                    <a:pt x="5687" y="5687"/>
                  </a:cubicBezTo>
                  <a:cubicBezTo>
                    <a:pt x="9328" y="2046"/>
                    <a:pt x="14266" y="0"/>
                    <a:pt x="19415" y="0"/>
                  </a:cubicBezTo>
                  <a:close/>
                </a:path>
              </a:pathLst>
            </a:custGeom>
            <a:blipFill>
              <a:blip r:embed="rId3"/>
              <a:stretch>
                <a:fillRect l="-676" t="0" r="-67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284878" y="0"/>
            <a:ext cx="4198973" cy="2099487"/>
          </a:xfrm>
          <a:custGeom>
            <a:avLst/>
            <a:gdLst/>
            <a:ahLst/>
            <a:cxnLst/>
            <a:rect r="r" b="b" t="t" l="l"/>
            <a:pathLst>
              <a:path h="2099487" w="4198973">
                <a:moveTo>
                  <a:pt x="0" y="0"/>
                </a:moveTo>
                <a:lnTo>
                  <a:pt x="4198973" y="0"/>
                </a:lnTo>
                <a:lnTo>
                  <a:pt x="4198973" y="2099487"/>
                </a:lnTo>
                <a:lnTo>
                  <a:pt x="0" y="2099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82844" y="1836581"/>
            <a:ext cx="1763393" cy="262906"/>
          </a:xfrm>
          <a:custGeom>
            <a:avLst/>
            <a:gdLst/>
            <a:ahLst/>
            <a:cxnLst/>
            <a:rect r="r" b="b" t="t" l="l"/>
            <a:pathLst>
              <a:path h="262906" w="1763393">
                <a:moveTo>
                  <a:pt x="0" y="0"/>
                </a:moveTo>
                <a:lnTo>
                  <a:pt x="1763393" y="0"/>
                </a:lnTo>
                <a:lnTo>
                  <a:pt x="1763393" y="262906"/>
                </a:lnTo>
                <a:lnTo>
                  <a:pt x="0" y="26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1591" y="2294638"/>
            <a:ext cx="6019164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FCFFF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Interface do Leaf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145" y="3177288"/>
            <a:ext cx="5662055" cy="443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C3D3AE"/>
                </a:solidFill>
                <a:latin typeface="Aileron Bold"/>
                <a:ea typeface="Aileron Bold"/>
                <a:cs typeface="Aileron Bold"/>
                <a:sym typeface="Aileron Bold"/>
              </a:rPr>
              <a:t>O Leaf possui uma interface fácil e interativa facilmente intuitiva e que vai ajudar a você ser mais sustentável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76790" y="6752721"/>
            <a:ext cx="2419120" cy="2419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752721"/>
            <a:ext cx="2419120" cy="24191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24880" y="6752721"/>
            <a:ext cx="2419120" cy="24191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72675" y="3291787"/>
            <a:ext cx="9775449" cy="4140052"/>
            <a:chOff x="0" y="0"/>
            <a:chExt cx="1514473" cy="6414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14473" cy="641402"/>
            </a:xfrm>
            <a:custGeom>
              <a:avLst/>
              <a:gdLst/>
              <a:ahLst/>
              <a:cxnLst/>
              <a:rect r="r" b="b" t="t" l="l"/>
              <a:pathLst>
                <a:path h="641402" w="1514473">
                  <a:moveTo>
                    <a:pt x="18215" y="0"/>
                  </a:moveTo>
                  <a:lnTo>
                    <a:pt x="1496257" y="0"/>
                  </a:lnTo>
                  <a:cubicBezTo>
                    <a:pt x="1506318" y="0"/>
                    <a:pt x="1514473" y="8155"/>
                    <a:pt x="1514473" y="18215"/>
                  </a:cubicBezTo>
                  <a:lnTo>
                    <a:pt x="1514473" y="623187"/>
                  </a:lnTo>
                  <a:cubicBezTo>
                    <a:pt x="1514473" y="633247"/>
                    <a:pt x="1506318" y="641402"/>
                    <a:pt x="1496257" y="641402"/>
                  </a:cubicBezTo>
                  <a:lnTo>
                    <a:pt x="18215" y="641402"/>
                  </a:lnTo>
                  <a:cubicBezTo>
                    <a:pt x="8155" y="641402"/>
                    <a:pt x="0" y="633247"/>
                    <a:pt x="0" y="623187"/>
                  </a:cubicBezTo>
                  <a:lnTo>
                    <a:pt x="0" y="18215"/>
                  </a:lnTo>
                  <a:cubicBezTo>
                    <a:pt x="0" y="8155"/>
                    <a:pt x="8155" y="0"/>
                    <a:pt x="1821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136" r="0" b="-1213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520330" y="5203604"/>
            <a:ext cx="2122311" cy="316417"/>
          </a:xfrm>
          <a:custGeom>
            <a:avLst/>
            <a:gdLst/>
            <a:ahLst/>
            <a:cxnLst/>
            <a:rect r="r" b="b" t="t" l="l"/>
            <a:pathLst>
              <a:path h="316417" w="2122311">
                <a:moveTo>
                  <a:pt x="0" y="0"/>
                </a:moveTo>
                <a:lnTo>
                  <a:pt x="2122311" y="0"/>
                </a:lnTo>
                <a:lnTo>
                  <a:pt x="2122311" y="316418"/>
                </a:lnTo>
                <a:lnTo>
                  <a:pt x="0" y="316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60175" y="1019175"/>
            <a:ext cx="8899125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FCFFF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Desafios que nos imobilizaram no processo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0330" y="2549005"/>
            <a:ext cx="8115300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C3D3AE"/>
                </a:solidFill>
                <a:latin typeface="Aileron Bold"/>
                <a:ea typeface="Aileron Bold"/>
                <a:cs typeface="Aileron Bold"/>
                <a:sym typeface="Aileron Bold"/>
              </a:rPr>
              <a:t>Enfrentamos alguns desafios no meio da tentativa da criação do app, alguns deles foram: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77951" y="7384214"/>
            <a:ext cx="2216798" cy="110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FFFDA"/>
                </a:solidFill>
                <a:latin typeface="Aileron"/>
                <a:ea typeface="Aileron"/>
                <a:cs typeface="Aileron"/>
                <a:sym typeface="Aileron"/>
              </a:rPr>
              <a:t>Implementação da API do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FFFDA"/>
                </a:solidFill>
                <a:latin typeface="Aileron"/>
                <a:ea typeface="Aileron"/>
                <a:cs typeface="Aileron"/>
                <a:sym typeface="Aileron"/>
              </a:rPr>
              <a:t>chatgpt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79174" y="7973062"/>
            <a:ext cx="7280126" cy="20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C3D3AE"/>
                </a:solidFill>
                <a:latin typeface="Aileron Bold"/>
                <a:ea typeface="Aileron Bold"/>
                <a:cs typeface="Aileron Bold"/>
                <a:sym typeface="Aileron Bold"/>
              </a:rPr>
              <a:t>Alguns imprevistos foram cruciais  para o mal desenvolvimento do app, a ideia que tínhamos foi por água abaixo, mas não desistimos.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5509" y="7384214"/>
            <a:ext cx="1825502" cy="110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FFFDA"/>
                </a:solidFill>
                <a:latin typeface="Aileron"/>
                <a:ea typeface="Aileron"/>
                <a:cs typeface="Aileron"/>
                <a:sym typeface="Aileron"/>
              </a:rPr>
              <a:t>Má comunicação á distância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12870" y="7212558"/>
            <a:ext cx="2043140" cy="195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6"/>
              </a:lnSpc>
            </a:pPr>
            <a:r>
              <a:rPr lang="en-US" sz="1854">
                <a:solidFill>
                  <a:srgbClr val="EFFFDA"/>
                </a:solidFill>
                <a:latin typeface="Aileron"/>
                <a:ea typeface="Aileron"/>
                <a:cs typeface="Aileron"/>
                <a:sym typeface="Aileron"/>
              </a:rPr>
              <a:t>Dificuldade em utilizar o NetBeans devido à interface, configurações ou comandos</a:t>
            </a:r>
          </a:p>
          <a:p>
            <a:pPr algn="ctr">
              <a:lnSpc>
                <a:spcPts val="259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6192" y="-124036"/>
            <a:ext cx="3528154" cy="1764077"/>
          </a:xfrm>
          <a:custGeom>
            <a:avLst/>
            <a:gdLst/>
            <a:ahLst/>
            <a:cxnLst/>
            <a:rect r="r" b="b" t="t" l="l"/>
            <a:pathLst>
              <a:path h="1764077" w="3528154">
                <a:moveTo>
                  <a:pt x="0" y="0"/>
                </a:moveTo>
                <a:lnTo>
                  <a:pt x="3528154" y="0"/>
                </a:lnTo>
                <a:lnTo>
                  <a:pt x="3528154" y="1764077"/>
                </a:lnTo>
                <a:lnTo>
                  <a:pt x="0" y="176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-861006"/>
            <a:ext cx="6198513" cy="8526380"/>
            <a:chOff x="0" y="0"/>
            <a:chExt cx="1632530" cy="22456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2530" cy="2245631"/>
            </a:xfrm>
            <a:custGeom>
              <a:avLst/>
              <a:gdLst/>
              <a:ahLst/>
              <a:cxnLst/>
              <a:rect r="r" b="b" t="t" l="l"/>
              <a:pathLst>
                <a:path h="2245631" w="1632530">
                  <a:moveTo>
                    <a:pt x="71193" y="0"/>
                  </a:moveTo>
                  <a:lnTo>
                    <a:pt x="1561337" y="0"/>
                  </a:lnTo>
                  <a:cubicBezTo>
                    <a:pt x="1580219" y="0"/>
                    <a:pt x="1598327" y="7501"/>
                    <a:pt x="1611678" y="20852"/>
                  </a:cubicBezTo>
                  <a:cubicBezTo>
                    <a:pt x="1625029" y="34203"/>
                    <a:pt x="1632530" y="52311"/>
                    <a:pt x="1632530" y="71193"/>
                  </a:cubicBezTo>
                  <a:lnTo>
                    <a:pt x="1632530" y="2174438"/>
                  </a:lnTo>
                  <a:cubicBezTo>
                    <a:pt x="1632530" y="2213757"/>
                    <a:pt x="1600656" y="2245631"/>
                    <a:pt x="1561337" y="2245631"/>
                  </a:cubicBezTo>
                  <a:lnTo>
                    <a:pt x="71193" y="2245631"/>
                  </a:lnTo>
                  <a:cubicBezTo>
                    <a:pt x="31874" y="2245631"/>
                    <a:pt x="0" y="2213757"/>
                    <a:pt x="0" y="2174438"/>
                  </a:cubicBezTo>
                  <a:lnTo>
                    <a:pt x="0" y="71193"/>
                  </a:lnTo>
                  <a:cubicBezTo>
                    <a:pt x="0" y="31874"/>
                    <a:pt x="31874" y="0"/>
                    <a:pt x="71193" y="0"/>
                  </a:cubicBezTo>
                  <a:close/>
                </a:path>
              </a:pathLst>
            </a:custGeom>
            <a:solidFill>
              <a:srgbClr val="315E4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632530" cy="229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67326" y="4137039"/>
            <a:ext cx="5121261" cy="51212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3795" r="0" b="-1379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519689" y="4884144"/>
            <a:ext cx="8739611" cy="306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C3D3AE"/>
                </a:solidFill>
                <a:latin typeface="Aileron Bold"/>
                <a:ea typeface="Aileron Bold"/>
                <a:cs typeface="Aileron Bold"/>
                <a:sym typeface="Aileron Bold"/>
              </a:rPr>
              <a:t>Apesar dos desafios e dificuldades que enfrentamos, não desistimos. Mesmo com os obstáculos, seguimos até o fim, aprendendo com cada erro e evoluindo ao longo do processo. Nosso trabalho pode não ter alcançado o resultado esperado, mas a experiência nos trouxe conhecimento e resiliência, fundamentais para futuras conquistas.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19689" y="3673188"/>
            <a:ext cx="6019164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9"/>
              </a:lnSpc>
              <a:spcBef>
                <a:spcPct val="0"/>
              </a:spcBef>
            </a:pPr>
            <a:r>
              <a:rPr lang="en-US" b="true" sz="5999" strike="noStrike" u="none">
                <a:solidFill>
                  <a:srgbClr val="FCFFF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Conclusão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519689" y="2895984"/>
            <a:ext cx="1779192" cy="265261"/>
          </a:xfrm>
          <a:custGeom>
            <a:avLst/>
            <a:gdLst/>
            <a:ahLst/>
            <a:cxnLst/>
            <a:rect r="r" b="b" t="t" l="l"/>
            <a:pathLst>
              <a:path h="265261" w="1779192">
                <a:moveTo>
                  <a:pt x="0" y="0"/>
                </a:moveTo>
                <a:lnTo>
                  <a:pt x="1779192" y="0"/>
                </a:lnTo>
                <a:lnTo>
                  <a:pt x="1779192" y="265262"/>
                </a:lnTo>
                <a:lnTo>
                  <a:pt x="0" y="265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38431" y="2514180"/>
            <a:ext cx="2179052" cy="647066"/>
          </a:xfrm>
          <a:custGeom>
            <a:avLst/>
            <a:gdLst/>
            <a:ahLst/>
            <a:cxnLst/>
            <a:rect r="r" b="b" t="t" l="l"/>
            <a:pathLst>
              <a:path h="647066" w="2179052">
                <a:moveTo>
                  <a:pt x="0" y="0"/>
                </a:moveTo>
                <a:lnTo>
                  <a:pt x="2179051" y="0"/>
                </a:lnTo>
                <a:lnTo>
                  <a:pt x="2179051" y="647066"/>
                </a:lnTo>
                <a:lnTo>
                  <a:pt x="0" y="647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75171" y="3355320"/>
            <a:ext cx="3435666" cy="3435666"/>
          </a:xfrm>
          <a:custGeom>
            <a:avLst/>
            <a:gdLst/>
            <a:ahLst/>
            <a:cxnLst/>
            <a:rect r="r" b="b" t="t" l="l"/>
            <a:pathLst>
              <a:path h="3435666" w="3435666">
                <a:moveTo>
                  <a:pt x="0" y="0"/>
                </a:moveTo>
                <a:lnTo>
                  <a:pt x="3435666" y="0"/>
                </a:lnTo>
                <a:lnTo>
                  <a:pt x="3435666" y="3435666"/>
                </a:lnTo>
                <a:lnTo>
                  <a:pt x="0" y="343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029790" y="-701396"/>
            <a:ext cx="7327658" cy="10787850"/>
            <a:chOff x="0" y="0"/>
            <a:chExt cx="660400" cy="9722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972247"/>
            </a:xfrm>
            <a:custGeom>
              <a:avLst/>
              <a:gdLst/>
              <a:ahLst/>
              <a:cxnLst/>
              <a:rect r="r" b="b" t="t" l="l"/>
              <a:pathLst>
                <a:path h="972247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044"/>
                  </a:cubicBezTo>
                  <a:lnTo>
                    <a:pt x="660400" y="972247"/>
                  </a:lnTo>
                  <a:lnTo>
                    <a:pt x="0" y="972247"/>
                  </a:lnTo>
                  <a:lnTo>
                    <a:pt x="0" y="33251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93229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79375"/>
              <a:ext cx="660400" cy="89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69301" y="5137566"/>
            <a:ext cx="4411741" cy="44117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5046" r="0" b="-2504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12882" y="1945021"/>
            <a:ext cx="9309941" cy="452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56"/>
              </a:lnSpc>
            </a:pPr>
            <a:r>
              <a:rPr lang="en-US" sz="11525" b="true">
                <a:solidFill>
                  <a:srgbClr val="FCFFFB"/>
                </a:solidFill>
                <a:latin typeface="Prompt Heavy"/>
                <a:ea typeface="Prompt Heavy"/>
                <a:cs typeface="Prompt Heavy"/>
                <a:sym typeface="Prompt Heavy"/>
              </a:rPr>
              <a:t>GRATOS PELA ATENÇÃO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84526" y="7314861"/>
            <a:ext cx="3524177" cy="136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800">
                <a:solidFill>
                  <a:srgbClr val="315E41"/>
                </a:solidFill>
                <a:latin typeface="Aileron Bold"/>
                <a:ea typeface="Aileron Bold"/>
                <a:cs typeface="Aileron Bold"/>
                <a:sym typeface="Aileron Bold"/>
              </a:rPr>
              <a:t>O importante são os amigos que fazemos pelo caminho :)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16922" y="1914139"/>
            <a:ext cx="837163" cy="837163"/>
          </a:xfrm>
          <a:custGeom>
            <a:avLst/>
            <a:gdLst/>
            <a:ahLst/>
            <a:cxnLst/>
            <a:rect r="r" b="b" t="t" l="l"/>
            <a:pathLst>
              <a:path h="837163" w="837163">
                <a:moveTo>
                  <a:pt x="0" y="0"/>
                </a:moveTo>
                <a:lnTo>
                  <a:pt x="837163" y="0"/>
                </a:lnTo>
                <a:lnTo>
                  <a:pt x="837163" y="837163"/>
                </a:lnTo>
                <a:lnTo>
                  <a:pt x="0" y="837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29859" y="6143920"/>
            <a:ext cx="2179052" cy="647066"/>
          </a:xfrm>
          <a:custGeom>
            <a:avLst/>
            <a:gdLst/>
            <a:ahLst/>
            <a:cxnLst/>
            <a:rect r="r" b="b" t="t" l="l"/>
            <a:pathLst>
              <a:path h="647066" w="2179052">
                <a:moveTo>
                  <a:pt x="0" y="0"/>
                </a:moveTo>
                <a:lnTo>
                  <a:pt x="2179052" y="0"/>
                </a:lnTo>
                <a:lnTo>
                  <a:pt x="2179052" y="647066"/>
                </a:lnTo>
                <a:lnTo>
                  <a:pt x="0" y="647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DAGevosels8</dc:identifier>
  <dcterms:modified xsi:type="dcterms:W3CDTF">2011-08-01T06:04:30Z</dcterms:modified>
  <cp:revision>1</cp:revision>
  <dc:title>PPTX</dc:title>
</cp:coreProperties>
</file>